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9" r:id="rId4"/>
    <p:sldId id="260" r:id="rId5"/>
    <p:sldId id="262" r:id="rId6"/>
    <p:sldId id="263" r:id="rId7"/>
    <p:sldId id="264" r:id="rId8"/>
    <p:sldId id="266" r:id="rId9"/>
    <p:sldId id="261" r:id="rId10"/>
    <p:sldId id="265" r:id="rId11"/>
    <p:sldId id="267" r:id="rId12"/>
    <p:sldId id="268" r:id="rId13"/>
    <p:sldId id="270" r:id="rId14"/>
    <p:sldId id="269" r:id="rId1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1" d="100"/>
          <a:sy n="51" d="100"/>
        </p:scale>
        <p:origin x="536"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3436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71830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536386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06725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54455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5983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56433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35856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89585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59239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70167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00278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‹Nº›</a:t>
            </a:fld>
            <a:endParaRPr lang="en-US"/>
          </a:p>
        </p:txBody>
      </p:sp>
    </p:spTree>
    <p:extLst>
      <p:ext uri="{BB962C8B-B14F-4D97-AF65-F5344CB8AC3E}">
        <p14:creationId xmlns:p14="http://schemas.microsoft.com/office/powerpoint/2010/main" val="65912595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0" r:id="rId7"/>
    <p:sldLayoutId id="2147483741" r:id="rId8"/>
    <p:sldLayoutId id="2147483742" r:id="rId9"/>
    <p:sldLayoutId id="2147483743" r:id="rId10"/>
    <p:sldLayoutId id="2147483744" r:id="rId11"/>
    <p:sldLayoutId id="2147483746"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CEB4D1-AA3F-4A8F-8207-6E71EC12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5EBC756-234D-47AF-BEB0-14B6B6B9E86E}"/>
              </a:ext>
            </a:extLst>
          </p:cNvPr>
          <p:cNvPicPr>
            <a:picLocks noChangeAspect="1"/>
          </p:cNvPicPr>
          <p:nvPr/>
        </p:nvPicPr>
        <p:blipFill rotWithShape="1">
          <a:blip r:embed="rId2"/>
          <a:srcRect t="13486" b="2244"/>
          <a:stretch/>
        </p:blipFill>
        <p:spPr>
          <a:xfrm>
            <a:off x="20" y="10"/>
            <a:ext cx="12191980" cy="6857990"/>
          </a:xfrm>
          <a:prstGeom prst="rect">
            <a:avLst/>
          </a:prstGeom>
        </p:spPr>
      </p:pic>
      <p:sp useBgFill="1">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6FCF839-ED6C-4D0A-9563-918FED889C61}"/>
              </a:ext>
            </a:extLst>
          </p:cNvPr>
          <p:cNvSpPr>
            <a:spLocks noGrp="1"/>
          </p:cNvSpPr>
          <p:nvPr>
            <p:ph type="ctrTitle"/>
          </p:nvPr>
        </p:nvSpPr>
        <p:spPr>
          <a:xfrm>
            <a:off x="7887695" y="2886438"/>
            <a:ext cx="3768917" cy="1606163"/>
          </a:xfrm>
        </p:spPr>
        <p:txBody>
          <a:bodyPr>
            <a:normAutofit/>
          </a:bodyPr>
          <a:lstStyle/>
          <a:p>
            <a:r>
              <a:rPr lang="es-CL" sz="4000" dirty="0"/>
              <a:t>Revisión </a:t>
            </a:r>
            <a:r>
              <a:rPr lang="es-CL" sz="4000" dirty="0" err="1"/>
              <a:t>Power</a:t>
            </a:r>
            <a:r>
              <a:rPr lang="es-CL" sz="4000" dirty="0"/>
              <a:t> b9i</a:t>
            </a:r>
          </a:p>
        </p:txBody>
      </p:sp>
      <p:sp>
        <p:nvSpPr>
          <p:cNvPr id="3" name="Subtítulo 2">
            <a:extLst>
              <a:ext uri="{FF2B5EF4-FFF2-40B4-BE49-F238E27FC236}">
                <a16:creationId xmlns:a16="http://schemas.microsoft.com/office/drawing/2014/main" id="{446968EA-3F03-458F-B3CD-CB3A1B8D6045}"/>
              </a:ext>
            </a:extLst>
          </p:cNvPr>
          <p:cNvSpPr>
            <a:spLocks noGrp="1"/>
          </p:cNvSpPr>
          <p:nvPr>
            <p:ph type="subTitle" idx="1"/>
          </p:nvPr>
        </p:nvSpPr>
        <p:spPr>
          <a:xfrm>
            <a:off x="7887696" y="4553983"/>
            <a:ext cx="3665550" cy="775494"/>
          </a:xfrm>
        </p:spPr>
        <p:txBody>
          <a:bodyPr>
            <a:normAutofit/>
          </a:bodyPr>
          <a:lstStyle/>
          <a:p>
            <a:endParaRPr lang="es-CL"/>
          </a:p>
        </p:txBody>
      </p:sp>
    </p:spTree>
    <p:extLst>
      <p:ext uri="{BB962C8B-B14F-4D97-AF65-F5344CB8AC3E}">
        <p14:creationId xmlns:p14="http://schemas.microsoft.com/office/powerpoint/2010/main" val="3032357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07E2B-C3EA-45AE-80E4-B8991E53F058}"/>
              </a:ext>
            </a:extLst>
          </p:cNvPr>
          <p:cNvSpPr>
            <a:spLocks noGrp="1"/>
          </p:cNvSpPr>
          <p:nvPr>
            <p:ph type="title"/>
          </p:nvPr>
        </p:nvSpPr>
        <p:spPr/>
        <p:txBody>
          <a:bodyPr/>
          <a:lstStyle/>
          <a:p>
            <a:r>
              <a:rPr lang="es-CL" dirty="0" err="1"/>
              <a:t>Agrostat</a:t>
            </a:r>
            <a:endParaRPr lang="es-CL" dirty="0"/>
          </a:p>
        </p:txBody>
      </p:sp>
      <p:pic>
        <p:nvPicPr>
          <p:cNvPr id="5" name="Marcador de contenido 4">
            <a:extLst>
              <a:ext uri="{FF2B5EF4-FFF2-40B4-BE49-F238E27FC236}">
                <a16:creationId xmlns:a16="http://schemas.microsoft.com/office/drawing/2014/main" id="{9C76A117-2D5B-4D35-966D-245416687086}"/>
              </a:ext>
            </a:extLst>
          </p:cNvPr>
          <p:cNvPicPr>
            <a:picLocks noGrp="1" noChangeAspect="1"/>
          </p:cNvPicPr>
          <p:nvPr>
            <p:ph idx="1"/>
          </p:nvPr>
        </p:nvPicPr>
        <p:blipFill rotWithShape="1">
          <a:blip r:embed="rId2"/>
          <a:srcRect t="12471" b="25213"/>
          <a:stretch/>
        </p:blipFill>
        <p:spPr>
          <a:xfrm>
            <a:off x="3499039" y="576198"/>
            <a:ext cx="7854761" cy="2592887"/>
          </a:xfrm>
        </p:spPr>
      </p:pic>
      <p:sp>
        <p:nvSpPr>
          <p:cNvPr id="6" name="CuadroTexto 5">
            <a:extLst>
              <a:ext uri="{FF2B5EF4-FFF2-40B4-BE49-F238E27FC236}">
                <a16:creationId xmlns:a16="http://schemas.microsoft.com/office/drawing/2014/main" id="{C3B840C7-A57D-4961-8B28-A7D09C8597AD}"/>
              </a:ext>
            </a:extLst>
          </p:cNvPr>
          <p:cNvSpPr txBox="1"/>
          <p:nvPr/>
        </p:nvSpPr>
        <p:spPr>
          <a:xfrm>
            <a:off x="1152395" y="3429000"/>
            <a:ext cx="10201405" cy="369332"/>
          </a:xfrm>
          <a:prstGeom prst="rect">
            <a:avLst/>
          </a:prstGeom>
          <a:noFill/>
        </p:spPr>
        <p:txBody>
          <a:bodyPr wrap="square" rtlCol="0">
            <a:spAutoFit/>
          </a:bodyPr>
          <a:lstStyle/>
          <a:p>
            <a:r>
              <a:rPr lang="es-CL" dirty="0"/>
              <a:t>Se puede iniciar solo con las dos opciones: cultivos anuales y cultivos permanentes?</a:t>
            </a:r>
          </a:p>
        </p:txBody>
      </p:sp>
    </p:spTree>
    <p:extLst>
      <p:ext uri="{BB962C8B-B14F-4D97-AF65-F5344CB8AC3E}">
        <p14:creationId xmlns:p14="http://schemas.microsoft.com/office/powerpoint/2010/main" val="326606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FC36-495A-4BB1-8EA2-4D11275FF1B9}"/>
              </a:ext>
            </a:extLst>
          </p:cNvPr>
          <p:cNvSpPr>
            <a:spLocks noGrp="1"/>
          </p:cNvSpPr>
          <p:nvPr>
            <p:ph type="title"/>
          </p:nvPr>
        </p:nvSpPr>
        <p:spPr/>
        <p:txBody>
          <a:bodyPr/>
          <a:lstStyle/>
          <a:p>
            <a:r>
              <a:rPr lang="es-CL" dirty="0" err="1"/>
              <a:t>perfect</a:t>
            </a:r>
            <a:endParaRPr lang="es-CL" dirty="0"/>
          </a:p>
        </p:txBody>
      </p:sp>
      <p:pic>
        <p:nvPicPr>
          <p:cNvPr id="5" name="Marcador de contenido 4">
            <a:extLst>
              <a:ext uri="{FF2B5EF4-FFF2-40B4-BE49-F238E27FC236}">
                <a16:creationId xmlns:a16="http://schemas.microsoft.com/office/drawing/2014/main" id="{3F23759F-4182-42BB-ACFC-B6859E4FB409}"/>
              </a:ext>
            </a:extLst>
          </p:cNvPr>
          <p:cNvPicPr>
            <a:picLocks noGrp="1" noChangeAspect="1"/>
          </p:cNvPicPr>
          <p:nvPr>
            <p:ph idx="1"/>
          </p:nvPr>
        </p:nvPicPr>
        <p:blipFill>
          <a:blip r:embed="rId2"/>
          <a:stretch>
            <a:fillRect/>
          </a:stretch>
        </p:blipFill>
        <p:spPr>
          <a:xfrm>
            <a:off x="2394235" y="2011363"/>
            <a:ext cx="7403530" cy="4160837"/>
          </a:xfrm>
        </p:spPr>
      </p:pic>
    </p:spTree>
    <p:extLst>
      <p:ext uri="{BB962C8B-B14F-4D97-AF65-F5344CB8AC3E}">
        <p14:creationId xmlns:p14="http://schemas.microsoft.com/office/powerpoint/2010/main" val="347858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BA6560-B6B0-4539-A122-C2EA399CA11C}"/>
              </a:ext>
            </a:extLst>
          </p:cNvPr>
          <p:cNvSpPr>
            <a:spLocks noGrp="1"/>
          </p:cNvSpPr>
          <p:nvPr>
            <p:ph type="title"/>
          </p:nvPr>
        </p:nvSpPr>
        <p:spPr>
          <a:xfrm>
            <a:off x="1188930" y="2983622"/>
            <a:ext cx="2581406" cy="1325563"/>
          </a:xfrm>
        </p:spPr>
        <p:txBody>
          <a:bodyPr>
            <a:normAutofit fontScale="90000"/>
          </a:bodyPr>
          <a:lstStyle/>
          <a:p>
            <a:r>
              <a:rPr lang="es-CL" sz="2800" dirty="0"/>
              <a:t>Indicar abajo que se puede seleccionar más de una hortaliza para comparar.</a:t>
            </a:r>
            <a:br>
              <a:rPr lang="es-CL" sz="2800" dirty="0"/>
            </a:br>
            <a:r>
              <a:rPr lang="es-CL" sz="2800" dirty="0"/>
              <a:t>Las leyendas moverlas para que no tapen el mapa</a:t>
            </a:r>
          </a:p>
        </p:txBody>
      </p:sp>
      <p:pic>
        <p:nvPicPr>
          <p:cNvPr id="5" name="Marcador de contenido 4">
            <a:extLst>
              <a:ext uri="{FF2B5EF4-FFF2-40B4-BE49-F238E27FC236}">
                <a16:creationId xmlns:a16="http://schemas.microsoft.com/office/drawing/2014/main" id="{3C84CE9A-2F3C-4CA8-ADEC-944397A1C9E8}"/>
              </a:ext>
            </a:extLst>
          </p:cNvPr>
          <p:cNvPicPr>
            <a:picLocks noGrp="1" noChangeAspect="1"/>
          </p:cNvPicPr>
          <p:nvPr>
            <p:ph idx="1"/>
          </p:nvPr>
        </p:nvPicPr>
        <p:blipFill>
          <a:blip r:embed="rId2"/>
          <a:stretch>
            <a:fillRect/>
          </a:stretch>
        </p:blipFill>
        <p:spPr>
          <a:xfrm>
            <a:off x="4623883" y="747377"/>
            <a:ext cx="6073834" cy="3323581"/>
          </a:xfrm>
        </p:spPr>
      </p:pic>
      <p:pic>
        <p:nvPicPr>
          <p:cNvPr id="7" name="Imagen 6">
            <a:extLst>
              <a:ext uri="{FF2B5EF4-FFF2-40B4-BE49-F238E27FC236}">
                <a16:creationId xmlns:a16="http://schemas.microsoft.com/office/drawing/2014/main" id="{220019C2-0D09-49C6-8010-E3949C2E0ACD}"/>
              </a:ext>
            </a:extLst>
          </p:cNvPr>
          <p:cNvPicPr>
            <a:picLocks noChangeAspect="1"/>
          </p:cNvPicPr>
          <p:nvPr/>
        </p:nvPicPr>
        <p:blipFill>
          <a:blip r:embed="rId3"/>
          <a:stretch>
            <a:fillRect/>
          </a:stretch>
        </p:blipFill>
        <p:spPr>
          <a:xfrm>
            <a:off x="4623883" y="2983622"/>
            <a:ext cx="6183429" cy="3517385"/>
          </a:xfrm>
          <a:prstGeom prst="rect">
            <a:avLst/>
          </a:prstGeom>
        </p:spPr>
      </p:pic>
    </p:spTree>
    <p:extLst>
      <p:ext uri="{BB962C8B-B14F-4D97-AF65-F5344CB8AC3E}">
        <p14:creationId xmlns:p14="http://schemas.microsoft.com/office/powerpoint/2010/main" val="199084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8A1D4-60F3-4DF9-A0A9-0723BF1CD5DE}"/>
              </a:ext>
            </a:extLst>
          </p:cNvPr>
          <p:cNvSpPr>
            <a:spLocks noGrp="1"/>
          </p:cNvSpPr>
          <p:nvPr>
            <p:ph type="title"/>
          </p:nvPr>
        </p:nvSpPr>
        <p:spPr/>
        <p:txBody>
          <a:bodyPr>
            <a:normAutofit fontScale="90000"/>
          </a:bodyPr>
          <a:lstStyle/>
          <a:p>
            <a:r>
              <a:rPr lang="es-CL" sz="2000" dirty="0"/>
              <a:t>En los precios solo dejaría  $/Kg para la libre (y los que tiene categorías un promedio de la categoría) eliminar tipos de categorías. Igual el origen de estos productos lo dejaría para la versión específica (Cultivos anuales y cultivos perennes).</a:t>
            </a:r>
            <a:br>
              <a:rPr lang="es-CL" sz="2000" dirty="0"/>
            </a:br>
            <a:r>
              <a:rPr lang="es-CL" sz="2000" dirty="0"/>
              <a:t>En precios promedio (agregar Noviembre). </a:t>
            </a:r>
          </a:p>
        </p:txBody>
      </p:sp>
      <p:pic>
        <p:nvPicPr>
          <p:cNvPr id="5" name="Marcador de contenido 4">
            <a:extLst>
              <a:ext uri="{FF2B5EF4-FFF2-40B4-BE49-F238E27FC236}">
                <a16:creationId xmlns:a16="http://schemas.microsoft.com/office/drawing/2014/main" id="{3E23345C-8CF3-4801-B8E8-04F276A6D056}"/>
              </a:ext>
            </a:extLst>
          </p:cNvPr>
          <p:cNvPicPr>
            <a:picLocks noGrp="1" noChangeAspect="1"/>
          </p:cNvPicPr>
          <p:nvPr>
            <p:ph idx="1"/>
          </p:nvPr>
        </p:nvPicPr>
        <p:blipFill>
          <a:blip r:embed="rId2"/>
          <a:stretch>
            <a:fillRect/>
          </a:stretch>
        </p:blipFill>
        <p:spPr>
          <a:xfrm>
            <a:off x="2199555" y="2011363"/>
            <a:ext cx="7792889" cy="4160837"/>
          </a:xfrm>
        </p:spPr>
      </p:pic>
    </p:spTree>
    <p:extLst>
      <p:ext uri="{BB962C8B-B14F-4D97-AF65-F5344CB8AC3E}">
        <p14:creationId xmlns:p14="http://schemas.microsoft.com/office/powerpoint/2010/main" val="211395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686F8F-46CD-45D2-B850-D7A4523374D9}"/>
              </a:ext>
            </a:extLst>
          </p:cNvPr>
          <p:cNvSpPr>
            <a:spLocks noGrp="1"/>
          </p:cNvSpPr>
          <p:nvPr>
            <p:ph type="title"/>
          </p:nvPr>
        </p:nvSpPr>
        <p:spPr/>
        <p:txBody>
          <a:bodyPr>
            <a:normAutofit fontScale="90000"/>
          </a:bodyPr>
          <a:lstStyle/>
          <a:p>
            <a:r>
              <a:rPr lang="es-CL" dirty="0"/>
              <a:t>Para la general solo incluir el número de trabajadores </a:t>
            </a:r>
            <a:r>
              <a:rPr lang="es-CL"/>
              <a:t>dependientes según categoría </a:t>
            </a:r>
            <a:r>
              <a:rPr lang="es-CL" dirty="0"/>
              <a:t>y comuna</a:t>
            </a:r>
          </a:p>
        </p:txBody>
      </p:sp>
      <p:pic>
        <p:nvPicPr>
          <p:cNvPr id="5" name="Marcador de contenido 4">
            <a:extLst>
              <a:ext uri="{FF2B5EF4-FFF2-40B4-BE49-F238E27FC236}">
                <a16:creationId xmlns:a16="http://schemas.microsoft.com/office/drawing/2014/main" id="{CDE40F88-3C87-435B-A763-940DF853D655}"/>
              </a:ext>
            </a:extLst>
          </p:cNvPr>
          <p:cNvPicPr>
            <a:picLocks noGrp="1" noChangeAspect="1"/>
          </p:cNvPicPr>
          <p:nvPr>
            <p:ph idx="1"/>
          </p:nvPr>
        </p:nvPicPr>
        <p:blipFill>
          <a:blip r:embed="rId2"/>
          <a:stretch>
            <a:fillRect/>
          </a:stretch>
        </p:blipFill>
        <p:spPr>
          <a:xfrm>
            <a:off x="1683089" y="1690688"/>
            <a:ext cx="9126873" cy="5064699"/>
          </a:xfrm>
        </p:spPr>
      </p:pic>
    </p:spTree>
    <p:extLst>
      <p:ext uri="{BB962C8B-B14F-4D97-AF65-F5344CB8AC3E}">
        <p14:creationId xmlns:p14="http://schemas.microsoft.com/office/powerpoint/2010/main" val="102274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Marcador de contenido 4" descr="Interfaz de usuario gráfica, Sitio web&#10;&#10;Descripción generada automáticamente">
            <a:extLst>
              <a:ext uri="{FF2B5EF4-FFF2-40B4-BE49-F238E27FC236}">
                <a16:creationId xmlns:a16="http://schemas.microsoft.com/office/drawing/2014/main" id="{8569CB51-5EB7-427E-9089-54C86FEB5925}"/>
              </a:ext>
            </a:extLst>
          </p:cNvPr>
          <p:cNvPicPr>
            <a:picLocks noGrp="1" noChangeAspect="1"/>
          </p:cNvPicPr>
          <p:nvPr>
            <p:ph idx="1"/>
          </p:nvPr>
        </p:nvPicPr>
        <p:blipFill>
          <a:blip r:embed="rId2"/>
          <a:stretch>
            <a:fillRect/>
          </a:stretch>
        </p:blipFill>
        <p:spPr>
          <a:xfrm>
            <a:off x="2224398" y="1194477"/>
            <a:ext cx="9173823" cy="5320817"/>
          </a:xfrm>
          <a:prstGeom prst="rect">
            <a:avLst/>
          </a:prstGeom>
        </p:spPr>
      </p:pic>
      <p:sp>
        <p:nvSpPr>
          <p:cNvPr id="6" name="CuadroTexto 5">
            <a:extLst>
              <a:ext uri="{FF2B5EF4-FFF2-40B4-BE49-F238E27FC236}">
                <a16:creationId xmlns:a16="http://schemas.microsoft.com/office/drawing/2014/main" id="{38343274-2160-49BC-B545-F465F14A9653}"/>
              </a:ext>
            </a:extLst>
          </p:cNvPr>
          <p:cNvSpPr txBox="1"/>
          <p:nvPr/>
        </p:nvSpPr>
        <p:spPr>
          <a:xfrm>
            <a:off x="5098094" y="518072"/>
            <a:ext cx="2918564" cy="369332"/>
          </a:xfrm>
          <a:prstGeom prst="rect">
            <a:avLst/>
          </a:prstGeom>
          <a:noFill/>
        </p:spPr>
        <p:txBody>
          <a:bodyPr wrap="square" rtlCol="0">
            <a:spAutoFit/>
          </a:bodyPr>
          <a:lstStyle/>
          <a:p>
            <a:r>
              <a:rPr lang="es-CL" dirty="0" err="1"/>
              <a:t>Incedios</a:t>
            </a:r>
            <a:endParaRPr lang="es-CL" dirty="0"/>
          </a:p>
        </p:txBody>
      </p:sp>
    </p:spTree>
    <p:extLst>
      <p:ext uri="{BB962C8B-B14F-4D97-AF65-F5344CB8AC3E}">
        <p14:creationId xmlns:p14="http://schemas.microsoft.com/office/powerpoint/2010/main" val="401410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Marcador de contenido 5">
            <a:extLst>
              <a:ext uri="{FF2B5EF4-FFF2-40B4-BE49-F238E27FC236}">
                <a16:creationId xmlns:a16="http://schemas.microsoft.com/office/drawing/2014/main" id="{A38A2DBB-4F4A-4CCD-8376-51031861D009}"/>
              </a:ext>
            </a:extLst>
          </p:cNvPr>
          <p:cNvPicPr>
            <a:picLocks noGrp="1" noChangeAspect="1"/>
          </p:cNvPicPr>
          <p:nvPr>
            <p:ph idx="1"/>
          </p:nvPr>
        </p:nvPicPr>
        <p:blipFill>
          <a:blip r:embed="rId2"/>
          <a:stretch>
            <a:fillRect/>
          </a:stretch>
        </p:blipFill>
        <p:spPr>
          <a:xfrm>
            <a:off x="2372254" y="1397588"/>
            <a:ext cx="9193623" cy="4953108"/>
          </a:xfrm>
        </p:spPr>
      </p:pic>
      <p:sp>
        <p:nvSpPr>
          <p:cNvPr id="7" name="CuadroTexto 6">
            <a:extLst>
              <a:ext uri="{FF2B5EF4-FFF2-40B4-BE49-F238E27FC236}">
                <a16:creationId xmlns:a16="http://schemas.microsoft.com/office/drawing/2014/main" id="{875DD037-EECF-4CEC-B45F-5676079FD29C}"/>
              </a:ext>
            </a:extLst>
          </p:cNvPr>
          <p:cNvSpPr txBox="1"/>
          <p:nvPr/>
        </p:nvSpPr>
        <p:spPr>
          <a:xfrm>
            <a:off x="3782860" y="507304"/>
            <a:ext cx="2313140" cy="369332"/>
          </a:xfrm>
          <a:prstGeom prst="rect">
            <a:avLst/>
          </a:prstGeom>
          <a:noFill/>
        </p:spPr>
        <p:txBody>
          <a:bodyPr wrap="square" rtlCol="0">
            <a:spAutoFit/>
          </a:bodyPr>
          <a:lstStyle/>
          <a:p>
            <a:r>
              <a:rPr lang="es-CL" dirty="0" err="1"/>
              <a:t>Perfect</a:t>
            </a:r>
            <a:endParaRPr lang="es-CL" dirty="0"/>
          </a:p>
        </p:txBody>
      </p:sp>
    </p:spTree>
    <p:extLst>
      <p:ext uri="{BB962C8B-B14F-4D97-AF65-F5344CB8AC3E}">
        <p14:creationId xmlns:p14="http://schemas.microsoft.com/office/powerpoint/2010/main" val="339165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5C96F6ED-E203-4E95-A022-2E3EFB1CE3A0}"/>
              </a:ext>
            </a:extLst>
          </p:cNvPr>
          <p:cNvSpPr>
            <a:spLocks noGrp="1"/>
          </p:cNvSpPr>
          <p:nvPr>
            <p:ph idx="1"/>
          </p:nvPr>
        </p:nvSpPr>
        <p:spPr>
          <a:xfrm>
            <a:off x="2517733" y="435908"/>
            <a:ext cx="9110596" cy="1856841"/>
          </a:xfrm>
        </p:spPr>
        <p:txBody>
          <a:bodyPr>
            <a:noAutofit/>
          </a:bodyPr>
          <a:lstStyle/>
          <a:p>
            <a:pPr marL="0" indent="0" algn="just">
              <a:buNone/>
            </a:pPr>
            <a:r>
              <a:rPr lang="es-CL" sz="1600" dirty="0"/>
              <a:t>El mapa se ve en </a:t>
            </a:r>
            <a:r>
              <a:rPr lang="es-CL" sz="1600" dirty="0" err="1"/>
              <a:t>Africa</a:t>
            </a:r>
            <a:r>
              <a:rPr lang="es-CL" sz="1600" dirty="0"/>
              <a:t> entonces pareciera que no funciona…luego cuando se selecciona aparecen los punto. Se podría fijar con el zoom y en Chile?</a:t>
            </a:r>
          </a:p>
          <a:p>
            <a:pPr marL="0" indent="0" algn="just">
              <a:buNone/>
            </a:pPr>
            <a:r>
              <a:rPr lang="es-CL" sz="1600" dirty="0"/>
              <a:t>Además yo quitaría el título de Análisis de </a:t>
            </a:r>
            <a:r>
              <a:rPr lang="es-CL" sz="1600" dirty="0" err="1"/>
              <a:t>Cluster</a:t>
            </a:r>
            <a:r>
              <a:rPr lang="es-CL" sz="1600" dirty="0"/>
              <a:t>….sino Localización Geográfica de Incendios (2010-2020). Además agregar un pequeño texto abajo en donde se explique que se pueden seleccionar  los filtros.</a:t>
            </a:r>
          </a:p>
        </p:txBody>
      </p:sp>
      <p:pic>
        <p:nvPicPr>
          <p:cNvPr id="5" name="Imagen 4">
            <a:extLst>
              <a:ext uri="{FF2B5EF4-FFF2-40B4-BE49-F238E27FC236}">
                <a16:creationId xmlns:a16="http://schemas.microsoft.com/office/drawing/2014/main" id="{60318216-577D-4190-BF59-274EA0D2D3C8}"/>
              </a:ext>
            </a:extLst>
          </p:cNvPr>
          <p:cNvPicPr>
            <a:picLocks noChangeAspect="1"/>
          </p:cNvPicPr>
          <p:nvPr/>
        </p:nvPicPr>
        <p:blipFill>
          <a:blip r:embed="rId2"/>
          <a:stretch>
            <a:fillRect/>
          </a:stretch>
        </p:blipFill>
        <p:spPr>
          <a:xfrm>
            <a:off x="685656" y="2504267"/>
            <a:ext cx="8587780" cy="4565251"/>
          </a:xfrm>
          <a:prstGeom prst="rect">
            <a:avLst/>
          </a:prstGeom>
        </p:spPr>
      </p:pic>
      <p:pic>
        <p:nvPicPr>
          <p:cNvPr id="8" name="Imagen 7">
            <a:extLst>
              <a:ext uri="{FF2B5EF4-FFF2-40B4-BE49-F238E27FC236}">
                <a16:creationId xmlns:a16="http://schemas.microsoft.com/office/drawing/2014/main" id="{68C6C3C3-2D4D-4340-A97A-64ACE06887CF}"/>
              </a:ext>
            </a:extLst>
          </p:cNvPr>
          <p:cNvPicPr>
            <a:picLocks noChangeAspect="1"/>
          </p:cNvPicPr>
          <p:nvPr/>
        </p:nvPicPr>
        <p:blipFill>
          <a:blip r:embed="rId3"/>
          <a:stretch>
            <a:fillRect/>
          </a:stretch>
        </p:blipFill>
        <p:spPr>
          <a:xfrm>
            <a:off x="4433668" y="2715786"/>
            <a:ext cx="7385827" cy="4142214"/>
          </a:xfrm>
          <a:prstGeom prst="rect">
            <a:avLst/>
          </a:prstGeom>
        </p:spPr>
      </p:pic>
    </p:spTree>
    <p:extLst>
      <p:ext uri="{BB962C8B-B14F-4D97-AF65-F5344CB8AC3E}">
        <p14:creationId xmlns:p14="http://schemas.microsoft.com/office/powerpoint/2010/main" val="338475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5C96F6ED-E203-4E95-A022-2E3EFB1CE3A0}"/>
              </a:ext>
            </a:extLst>
          </p:cNvPr>
          <p:cNvSpPr>
            <a:spLocks noGrp="1"/>
          </p:cNvSpPr>
          <p:nvPr>
            <p:ph idx="1"/>
          </p:nvPr>
        </p:nvSpPr>
        <p:spPr>
          <a:xfrm>
            <a:off x="2904994" y="622775"/>
            <a:ext cx="8335027" cy="668889"/>
          </a:xfrm>
        </p:spPr>
        <p:txBody>
          <a:bodyPr>
            <a:normAutofit/>
          </a:bodyPr>
          <a:lstStyle/>
          <a:p>
            <a:pPr marL="0" indent="0" algn="just">
              <a:buNone/>
            </a:pPr>
            <a:r>
              <a:rPr lang="es-CL" sz="1600" dirty="0"/>
              <a:t>Podría ser el gráfico de superficie y frecuencia  dinámico (cuando se seleccione la comuna observar comportamiento de comuna (por año o histórico)</a:t>
            </a:r>
          </a:p>
        </p:txBody>
      </p:sp>
      <p:pic>
        <p:nvPicPr>
          <p:cNvPr id="4" name="Imagen 3">
            <a:extLst>
              <a:ext uri="{FF2B5EF4-FFF2-40B4-BE49-F238E27FC236}">
                <a16:creationId xmlns:a16="http://schemas.microsoft.com/office/drawing/2014/main" id="{10BF8446-A8F7-4351-84B6-AC03DFB9DE0C}"/>
              </a:ext>
            </a:extLst>
          </p:cNvPr>
          <p:cNvPicPr>
            <a:picLocks noChangeAspect="1"/>
          </p:cNvPicPr>
          <p:nvPr/>
        </p:nvPicPr>
        <p:blipFill>
          <a:blip r:embed="rId2"/>
          <a:stretch>
            <a:fillRect/>
          </a:stretch>
        </p:blipFill>
        <p:spPr>
          <a:xfrm>
            <a:off x="2581986" y="1377863"/>
            <a:ext cx="8658035" cy="4857362"/>
          </a:xfrm>
          <a:prstGeom prst="rect">
            <a:avLst/>
          </a:prstGeom>
        </p:spPr>
      </p:pic>
    </p:spTree>
    <p:extLst>
      <p:ext uri="{BB962C8B-B14F-4D97-AF65-F5344CB8AC3E}">
        <p14:creationId xmlns:p14="http://schemas.microsoft.com/office/powerpoint/2010/main" val="397297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5C96F6ED-E203-4E95-A022-2E3EFB1CE3A0}"/>
              </a:ext>
            </a:extLst>
          </p:cNvPr>
          <p:cNvSpPr>
            <a:spLocks noGrp="1"/>
          </p:cNvSpPr>
          <p:nvPr>
            <p:ph idx="1"/>
          </p:nvPr>
        </p:nvSpPr>
        <p:spPr>
          <a:xfrm>
            <a:off x="3293301" y="435908"/>
            <a:ext cx="8335027" cy="668889"/>
          </a:xfrm>
        </p:spPr>
        <p:txBody>
          <a:bodyPr>
            <a:normAutofit/>
          </a:bodyPr>
          <a:lstStyle/>
          <a:p>
            <a:pPr marL="0" indent="0">
              <a:buNone/>
            </a:pPr>
            <a:r>
              <a:rPr lang="es-CL" dirty="0" err="1"/>
              <a:t>Perfect</a:t>
            </a:r>
            <a:endParaRPr lang="es-CL" dirty="0"/>
          </a:p>
        </p:txBody>
      </p:sp>
      <p:pic>
        <p:nvPicPr>
          <p:cNvPr id="5" name="Imagen 4">
            <a:extLst>
              <a:ext uri="{FF2B5EF4-FFF2-40B4-BE49-F238E27FC236}">
                <a16:creationId xmlns:a16="http://schemas.microsoft.com/office/drawing/2014/main" id="{0DB122AE-AD72-4FC5-8F6D-905CB1962AB7}"/>
              </a:ext>
            </a:extLst>
          </p:cNvPr>
          <p:cNvPicPr>
            <a:picLocks noChangeAspect="1"/>
          </p:cNvPicPr>
          <p:nvPr/>
        </p:nvPicPr>
        <p:blipFill>
          <a:blip r:embed="rId2"/>
          <a:stretch>
            <a:fillRect/>
          </a:stretch>
        </p:blipFill>
        <p:spPr>
          <a:xfrm>
            <a:off x="2229632" y="1104797"/>
            <a:ext cx="9736899" cy="5364852"/>
          </a:xfrm>
          <a:prstGeom prst="rect">
            <a:avLst/>
          </a:prstGeom>
        </p:spPr>
      </p:pic>
    </p:spTree>
    <p:extLst>
      <p:ext uri="{BB962C8B-B14F-4D97-AF65-F5344CB8AC3E}">
        <p14:creationId xmlns:p14="http://schemas.microsoft.com/office/powerpoint/2010/main" val="189036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5C96F6ED-E203-4E95-A022-2E3EFB1CE3A0}"/>
              </a:ext>
            </a:extLst>
          </p:cNvPr>
          <p:cNvSpPr>
            <a:spLocks noGrp="1"/>
          </p:cNvSpPr>
          <p:nvPr>
            <p:ph idx="1"/>
          </p:nvPr>
        </p:nvSpPr>
        <p:spPr>
          <a:xfrm>
            <a:off x="3230671" y="661376"/>
            <a:ext cx="8335027" cy="668889"/>
          </a:xfrm>
        </p:spPr>
        <p:txBody>
          <a:bodyPr>
            <a:normAutofit fontScale="70000" lnSpcReduction="20000"/>
          </a:bodyPr>
          <a:lstStyle/>
          <a:p>
            <a:pPr marL="0" indent="0">
              <a:buNone/>
            </a:pPr>
            <a:r>
              <a:rPr lang="es-CL" dirty="0"/>
              <a:t>El análisis de </a:t>
            </a:r>
            <a:r>
              <a:rPr lang="es-CL" dirty="0" err="1"/>
              <a:t>cluster</a:t>
            </a:r>
            <a:r>
              <a:rPr lang="es-CL" dirty="0"/>
              <a:t> no lo comprendo. El análisis de </a:t>
            </a:r>
            <a:r>
              <a:rPr lang="es-CL" dirty="0" err="1"/>
              <a:t>cluster</a:t>
            </a:r>
            <a:r>
              <a:rPr lang="es-CL" dirty="0"/>
              <a:t> de ocurrencia también tiene superficie afectada (y con mapa)</a:t>
            </a:r>
          </a:p>
        </p:txBody>
      </p:sp>
      <p:pic>
        <p:nvPicPr>
          <p:cNvPr id="4" name="Imagen 3">
            <a:extLst>
              <a:ext uri="{FF2B5EF4-FFF2-40B4-BE49-F238E27FC236}">
                <a16:creationId xmlns:a16="http://schemas.microsoft.com/office/drawing/2014/main" id="{B02A53CA-D2F8-45BB-AABD-63B21173971F}"/>
              </a:ext>
            </a:extLst>
          </p:cNvPr>
          <p:cNvPicPr>
            <a:picLocks noChangeAspect="1"/>
          </p:cNvPicPr>
          <p:nvPr/>
        </p:nvPicPr>
        <p:blipFill>
          <a:blip r:embed="rId2"/>
          <a:stretch>
            <a:fillRect/>
          </a:stretch>
        </p:blipFill>
        <p:spPr>
          <a:xfrm>
            <a:off x="2780778" y="2056009"/>
            <a:ext cx="8521874" cy="4366083"/>
          </a:xfrm>
          <a:prstGeom prst="rect">
            <a:avLst/>
          </a:prstGeom>
        </p:spPr>
      </p:pic>
    </p:spTree>
    <p:extLst>
      <p:ext uri="{BB962C8B-B14F-4D97-AF65-F5344CB8AC3E}">
        <p14:creationId xmlns:p14="http://schemas.microsoft.com/office/powerpoint/2010/main" val="383110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Marcador de contenido 4">
            <a:extLst>
              <a:ext uri="{FF2B5EF4-FFF2-40B4-BE49-F238E27FC236}">
                <a16:creationId xmlns:a16="http://schemas.microsoft.com/office/drawing/2014/main" id="{B70D110B-BE3A-440E-8B5F-8E0732F3CC24}"/>
              </a:ext>
            </a:extLst>
          </p:cNvPr>
          <p:cNvPicPr>
            <a:picLocks noGrp="1" noChangeAspect="1"/>
          </p:cNvPicPr>
          <p:nvPr>
            <p:ph idx="1"/>
          </p:nvPr>
        </p:nvPicPr>
        <p:blipFill>
          <a:blip r:embed="rId2"/>
          <a:stretch>
            <a:fillRect/>
          </a:stretch>
        </p:blipFill>
        <p:spPr>
          <a:xfrm>
            <a:off x="2626162" y="643468"/>
            <a:ext cx="8670919" cy="5571066"/>
          </a:xfrm>
          <a:prstGeom prst="rect">
            <a:avLst/>
          </a:prstGeom>
        </p:spPr>
      </p:pic>
    </p:spTree>
    <p:extLst>
      <p:ext uri="{BB962C8B-B14F-4D97-AF65-F5344CB8AC3E}">
        <p14:creationId xmlns:p14="http://schemas.microsoft.com/office/powerpoint/2010/main" val="122981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56DC9-96A7-4A71-B057-46CA4D494E96}"/>
              </a:ext>
            </a:extLst>
          </p:cNvPr>
          <p:cNvSpPr>
            <a:spLocks noGrp="1"/>
          </p:cNvSpPr>
          <p:nvPr>
            <p:ph type="title"/>
          </p:nvPr>
        </p:nvSpPr>
        <p:spPr/>
        <p:txBody>
          <a:bodyPr/>
          <a:lstStyle/>
          <a:p>
            <a:r>
              <a:rPr lang="es-CL" dirty="0"/>
              <a:t>Geomática Agrícola</a:t>
            </a:r>
          </a:p>
        </p:txBody>
      </p:sp>
      <p:sp>
        <p:nvSpPr>
          <p:cNvPr id="3" name="Marcador de contenido 2">
            <a:extLst>
              <a:ext uri="{FF2B5EF4-FFF2-40B4-BE49-F238E27FC236}">
                <a16:creationId xmlns:a16="http://schemas.microsoft.com/office/drawing/2014/main" id="{67BDE945-ED4B-47EB-84F3-00A6EC5D9B68}"/>
              </a:ext>
            </a:extLst>
          </p:cNvPr>
          <p:cNvSpPr>
            <a:spLocks noGrp="1"/>
          </p:cNvSpPr>
          <p:nvPr>
            <p:ph idx="1"/>
          </p:nvPr>
        </p:nvSpPr>
        <p:spPr>
          <a:xfrm>
            <a:off x="838200" y="2011680"/>
            <a:ext cx="4723356" cy="1417320"/>
          </a:xfrm>
        </p:spPr>
        <p:txBody>
          <a:bodyPr>
            <a:normAutofit/>
          </a:bodyPr>
          <a:lstStyle/>
          <a:p>
            <a:r>
              <a:rPr lang="es-CL" sz="1600" dirty="0"/>
              <a:t>En los índices de suelo donde están en blanco (eliminar los espacio)…en los índices de suelo no se encuentra información específica</a:t>
            </a:r>
          </a:p>
        </p:txBody>
      </p:sp>
      <p:pic>
        <p:nvPicPr>
          <p:cNvPr id="5" name="Imagen 4">
            <a:extLst>
              <a:ext uri="{FF2B5EF4-FFF2-40B4-BE49-F238E27FC236}">
                <a16:creationId xmlns:a16="http://schemas.microsoft.com/office/drawing/2014/main" id="{FFBAC625-9A84-4802-895A-5557656776B8}"/>
              </a:ext>
            </a:extLst>
          </p:cNvPr>
          <p:cNvPicPr>
            <a:picLocks noChangeAspect="1"/>
          </p:cNvPicPr>
          <p:nvPr/>
        </p:nvPicPr>
        <p:blipFill>
          <a:blip r:embed="rId2"/>
          <a:stretch>
            <a:fillRect/>
          </a:stretch>
        </p:blipFill>
        <p:spPr>
          <a:xfrm>
            <a:off x="5588108" y="3883067"/>
            <a:ext cx="6524518" cy="2609807"/>
          </a:xfrm>
          <a:prstGeom prst="rect">
            <a:avLst/>
          </a:prstGeom>
        </p:spPr>
      </p:pic>
      <p:sp>
        <p:nvSpPr>
          <p:cNvPr id="6" name="Marcador de contenido 2">
            <a:extLst>
              <a:ext uri="{FF2B5EF4-FFF2-40B4-BE49-F238E27FC236}">
                <a16:creationId xmlns:a16="http://schemas.microsoft.com/office/drawing/2014/main" id="{0F419BE1-D3B1-4941-833C-0CB3D1F08966}"/>
              </a:ext>
            </a:extLst>
          </p:cNvPr>
          <p:cNvSpPr txBox="1">
            <a:spLocks/>
          </p:cNvSpPr>
          <p:nvPr/>
        </p:nvSpPr>
        <p:spPr>
          <a:xfrm>
            <a:off x="838200" y="3883068"/>
            <a:ext cx="4723356" cy="14173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1600" dirty="0"/>
              <a:t>Los primeros dos no corresponden a zonas anegadas. Esto de estar en la misma fila y que coincidan 3 con 3 pueden confundir</a:t>
            </a:r>
          </a:p>
        </p:txBody>
      </p:sp>
      <p:pic>
        <p:nvPicPr>
          <p:cNvPr id="8" name="Imagen 7">
            <a:extLst>
              <a:ext uri="{FF2B5EF4-FFF2-40B4-BE49-F238E27FC236}">
                <a16:creationId xmlns:a16="http://schemas.microsoft.com/office/drawing/2014/main" id="{64AB47AB-E2F3-4E15-91A0-8E7B2FFAE14D}"/>
              </a:ext>
            </a:extLst>
          </p:cNvPr>
          <p:cNvPicPr>
            <a:picLocks noChangeAspect="1"/>
          </p:cNvPicPr>
          <p:nvPr/>
        </p:nvPicPr>
        <p:blipFill>
          <a:blip r:embed="rId3"/>
          <a:stretch>
            <a:fillRect/>
          </a:stretch>
        </p:blipFill>
        <p:spPr>
          <a:xfrm>
            <a:off x="5820427" y="1195936"/>
            <a:ext cx="4538598" cy="2674282"/>
          </a:xfrm>
          <a:prstGeom prst="rect">
            <a:avLst/>
          </a:prstGeom>
        </p:spPr>
      </p:pic>
    </p:spTree>
    <p:extLst>
      <p:ext uri="{BB962C8B-B14F-4D97-AF65-F5344CB8AC3E}">
        <p14:creationId xmlns:p14="http://schemas.microsoft.com/office/powerpoint/2010/main" val="2634753563"/>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412435"/>
      </a:dk2>
      <a:lt2>
        <a:srgbClr val="E2E8E3"/>
      </a:lt2>
      <a:accent1>
        <a:srgbClr val="DA36B3"/>
      </a:accent1>
      <a:accent2>
        <a:srgbClr val="C8245D"/>
      </a:accent2>
      <a:accent3>
        <a:srgbClr val="DA4136"/>
      </a:accent3>
      <a:accent4>
        <a:srgbClr val="C87424"/>
      </a:accent4>
      <a:accent5>
        <a:srgbClr val="B3A62C"/>
      </a:accent5>
      <a:accent6>
        <a:srgbClr val="83B220"/>
      </a:accent6>
      <a:hlink>
        <a:srgbClr val="319449"/>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113</TotalTime>
  <Words>277</Words>
  <Application>Microsoft Office PowerPoint</Application>
  <PresentationFormat>Panorámica</PresentationFormat>
  <Paragraphs>17</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Century Gothic</vt:lpstr>
      <vt:lpstr>Elephant</vt:lpstr>
      <vt:lpstr>BrushVTI</vt:lpstr>
      <vt:lpstr>Revisión Power b9i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Geomática Agrícola</vt:lpstr>
      <vt:lpstr>Agrostat</vt:lpstr>
      <vt:lpstr>perfect</vt:lpstr>
      <vt:lpstr>Indicar abajo que se puede seleccionar más de una hortaliza para comparar. Las leyendas moverlas para que no tapen el mapa</vt:lpstr>
      <vt:lpstr>En los precios solo dejaría  $/Kg para la libre (y los que tiene categorías un promedio de la categoría) eliminar tipos de categorías. Igual el origen de estos productos lo dejaría para la versión específica (Cultivos anuales y cultivos perennes). En precios promedio (agregar Noviembre). </vt:lpstr>
      <vt:lpstr>Para la general solo incluir el número de trabajadores dependientes según categoría y comuna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Revisión Power b9i</dc:title>
  <dc:creator>Claudia Garrido</dc:creator>
  <cp:lastModifiedBy>Claudia Garrido</cp:lastModifiedBy>
  <cp:revision>5</cp:revision>
  <dcterms:created xsi:type="dcterms:W3CDTF">2020-12-08T21:50:29Z</dcterms:created>
  <dcterms:modified xsi:type="dcterms:W3CDTF">2020-12-08T23:44:21Z</dcterms:modified>
</cp:coreProperties>
</file>